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3" r:id="rId2"/>
    <p:sldId id="324" r:id="rId3"/>
    <p:sldId id="313" r:id="rId4"/>
    <p:sldId id="322" r:id="rId5"/>
    <p:sldId id="323" r:id="rId6"/>
    <p:sldId id="314" r:id="rId7"/>
    <p:sldId id="315" r:id="rId8"/>
    <p:sldId id="294" r:id="rId9"/>
    <p:sldId id="301" r:id="rId10"/>
    <p:sldId id="302" r:id="rId11"/>
    <p:sldId id="304" r:id="rId12"/>
    <p:sldId id="303" r:id="rId13"/>
    <p:sldId id="317" r:id="rId14"/>
    <p:sldId id="327" r:id="rId15"/>
    <p:sldId id="325" r:id="rId16"/>
    <p:sldId id="334" r:id="rId17"/>
    <p:sldId id="331" r:id="rId18"/>
    <p:sldId id="338" r:id="rId19"/>
    <p:sldId id="330" r:id="rId20"/>
    <p:sldId id="340" r:id="rId21"/>
    <p:sldId id="339" r:id="rId22"/>
    <p:sldId id="342" r:id="rId23"/>
    <p:sldId id="341" r:id="rId24"/>
    <p:sldId id="310" r:id="rId25"/>
    <p:sldId id="298" r:id="rId26"/>
    <p:sldId id="309" r:id="rId27"/>
    <p:sldId id="318" r:id="rId28"/>
    <p:sldId id="319" r:id="rId29"/>
    <p:sldId id="320" r:id="rId30"/>
    <p:sldId id="335" r:id="rId31"/>
    <p:sldId id="312" r:id="rId32"/>
    <p:sldId id="296" r:id="rId33"/>
    <p:sldId id="308" r:id="rId34"/>
    <p:sldId id="336" r:id="rId35"/>
    <p:sldId id="305" r:id="rId36"/>
    <p:sldId id="306" r:id="rId37"/>
    <p:sldId id="307" r:id="rId38"/>
    <p:sldId id="297" r:id="rId39"/>
    <p:sldId id="299" r:id="rId40"/>
    <p:sldId id="300" r:id="rId41"/>
    <p:sldId id="337" r:id="rId42"/>
    <p:sldId id="344" r:id="rId43"/>
    <p:sldId id="345" r:id="rId44"/>
    <p:sldId id="346" r:id="rId45"/>
    <p:sldId id="343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ADF88F6E-4BCD-4DCD-8AD4-305163C6712E}">
          <p14:sldIdLst>
            <p14:sldId id="293"/>
            <p14:sldId id="324"/>
          </p14:sldIdLst>
        </p14:section>
        <p14:section name="Set cover" id="{91F50380-93C8-4586-BFBE-3E43DBEA8F78}">
          <p14:sldIdLst>
            <p14:sldId id="313"/>
            <p14:sldId id="322"/>
            <p14:sldId id="323"/>
            <p14:sldId id="314"/>
            <p14:sldId id="315"/>
          </p14:sldIdLst>
        </p14:section>
        <p14:section name="Shortest path" id="{FC39A1BF-E85A-4E20-94D2-BC40D5C103EF}">
          <p14:sldIdLst>
            <p14:sldId id="294"/>
            <p14:sldId id="301"/>
            <p14:sldId id="302"/>
            <p14:sldId id="304"/>
            <p14:sldId id="303"/>
          </p14:sldIdLst>
        </p14:section>
        <p14:section name="MST" id="{AC136442-7B80-448A-93A8-F477FE175708}">
          <p14:sldIdLst>
            <p14:sldId id="317"/>
          </p14:sldIdLst>
        </p14:section>
        <p14:section name="Паросочетание" id="{F2477449-D0C4-42CB-BB4F-2C032CDCBF6A}">
          <p14:sldIdLst>
            <p14:sldId id="327"/>
            <p14:sldId id="325"/>
            <p14:sldId id="334"/>
            <p14:sldId id="331"/>
          </p14:sldIdLst>
        </p14:section>
        <p14:section name="Теория расписаний" id="{394F70BA-7858-4528-8840-310D90213F42}">
          <p14:sldIdLst>
            <p14:sldId id="338"/>
            <p14:sldId id="330"/>
          </p14:sldIdLst>
        </p14:section>
        <p14:section name="Big packing" id="{2442D987-E522-437E-9213-7653B955597C}">
          <p14:sldIdLst>
            <p14:sldId id="340"/>
            <p14:sldId id="339"/>
          </p14:sldIdLst>
        </p14:section>
        <p14:section name="Рюкзак" id="{EAA82EA6-6431-47CC-B0F5-2D6D10124D32}">
          <p14:sldIdLst>
            <p14:sldId id="342"/>
            <p14:sldId id="341"/>
          </p14:sldIdLst>
        </p14:section>
        <p14:section name="Network flows" id="{0698091A-5018-4020-8453-E7E5BA9381F6}">
          <p14:sldIdLst>
            <p14:sldId id="310"/>
            <p14:sldId id="298"/>
            <p14:sldId id="309"/>
            <p14:sldId id="318"/>
            <p14:sldId id="319"/>
            <p14:sldId id="320"/>
            <p14:sldId id="335"/>
          </p14:sldIdLst>
        </p14:section>
        <p14:section name="TSP" id="{7F121987-07F2-400B-8E78-F3EEE4B579C5}">
          <p14:sldIdLst>
            <p14:sldId id="312"/>
            <p14:sldId id="296"/>
            <p14:sldId id="308"/>
            <p14:sldId id="336"/>
            <p14:sldId id="305"/>
            <p14:sldId id="306"/>
            <p14:sldId id="307"/>
            <p14:sldId id="297"/>
            <p14:sldId id="299"/>
            <p14:sldId id="300"/>
            <p14:sldId id="337"/>
          </p14:sldIdLst>
        </p14:section>
        <p14:section name="Общая постановка задач ДО" id="{EE258BA9-3DDF-432B-B267-1E0EB9E29026}">
          <p14:sldIdLst>
            <p14:sldId id="344"/>
            <p14:sldId id="345"/>
            <p14:sldId id="346"/>
          </p14:sldIdLst>
        </p14:section>
        <p14:section name="Заключение" id="{4213E512-500A-4428-843D-377736C5ED96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0886" autoAdjust="0"/>
  </p:normalViewPr>
  <p:slideViewPr>
    <p:cSldViewPr snapToGrid="0">
      <p:cViewPr varScale="1">
        <p:scale>
          <a:sx n="75" d="100"/>
          <a:sy n="75" d="100"/>
        </p:scale>
        <p:origin x="47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21081-3EC3-4282-980B-4A8D92A4C658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AC794-F94A-4508-9153-45540112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19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lib.zib.de/pub/UserHome/Groetschel/Spektrum/index2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lliam_Rowan_Hamilt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omas_Kirkma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F1597-E961-4B24-9799-8E422C2434E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285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explicit description of the TSP, made by a traveling salesman himself! The book includes five routes through regions of Germany and Switzerland. Four of these routes include return visits to an earlier city that serves as a base for that part of the trip. The fifth route, however, is indeed a traveling salesman tour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15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aseline="0" dirty="0" smtClean="0"/>
              <a:t>Можно что-то отметить про неравенство треугольника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7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 </a:t>
            </a:r>
            <a:r>
              <a:rPr lang="en-US" dirty="0" smtClean="0"/>
              <a:t>(Alaska and Hawaii were not yet states at the time:)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49-city USA tour;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Newsweek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July 26, 1954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9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75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1998, Applegate et al. solved a 13,509-city USA instance. This example included every town and city in the contiguous 48 states having a population of 500 or more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13,509-city USA tour; </a:t>
            </a:r>
            <a:r>
              <a:rPr lang="de-DE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Spektrum der Wissenschaft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April 1999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53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Различие</a:t>
            </a:r>
            <a:r>
              <a:rPr lang="ru-RU" baseline="0" dirty="0" smtClean="0"/>
              <a:t> между оракулами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69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F1597-E961-4B24-9799-8E422C2434E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83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Понятие</a:t>
            </a:r>
            <a:r>
              <a:rPr lang="ru-RU" baseline="0" dirty="0" smtClean="0"/>
              <a:t> «один объект покрывает другой» вообще очень общее в математике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9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Ссылка</a:t>
            </a:r>
            <a:r>
              <a:rPr lang="ru-RU" baseline="0" dirty="0" smtClean="0"/>
              <a:t> «собрание приложений задачи о </a:t>
            </a:r>
            <a:r>
              <a:rPr lang="ru-RU" baseline="0" dirty="0" err="1" smtClean="0"/>
              <a:t>паросочетании</a:t>
            </a:r>
            <a:r>
              <a:rPr lang="ru-RU" baseline="0" dirty="0" smtClean="0"/>
              <a:t>» — на странице курса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0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3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+ многомерные задачи</a:t>
            </a:r>
            <a:r>
              <a:rPr lang="ru-RU" baseline="0" dirty="0" smtClean="0"/>
              <a:t> об упаковке</a:t>
            </a:r>
            <a:endParaRPr lang="ru-RU" dirty="0" smtClean="0"/>
          </a:p>
          <a:p>
            <a:r>
              <a:rPr lang="ru-RU" dirty="0" smtClean="0"/>
              <a:t>+</a:t>
            </a:r>
            <a:r>
              <a:rPr lang="ru-RU" baseline="0" dirty="0" smtClean="0"/>
              <a:t> геометрические задачи об упаковке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50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6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CAREC,</a:t>
            </a:r>
            <a:r>
              <a:rPr lang="en-US" baseline="0" dirty="0" smtClean="0"/>
              <a:t> Central Asia Economic Cooperation Network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485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 Rowan Hamilton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travelling salesman problem was mathematically formulated in the 1800s by the Irish mathematician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illiam Rowan Hamilton"/>
              </a:rPr>
              <a:t>W. R. Hamilton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by the British mathematician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homas Kirkman"/>
              </a:rPr>
              <a:t>Thomas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homas Kirkman"/>
              </a:rPr>
              <a:t>Kirkman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68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62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9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01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63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8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74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6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4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6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03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9FD3C-1CE8-403F-B765-6F719B746EB2}" type="datetimeFigureOut">
              <a:rPr lang="ru-RU" smtClean="0"/>
              <a:t>12.02.2016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3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nia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niak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988839"/>
            <a:ext cx="9144000" cy="1800201"/>
          </a:xfrm>
        </p:spPr>
        <p:txBody>
          <a:bodyPr/>
          <a:lstStyle/>
          <a:p>
            <a:r>
              <a:rPr lang="ru-RU" dirty="0"/>
              <a:t>Дискретная оптимизация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200" dirty="0" smtClean="0"/>
              <a:t>МФТИ, </a:t>
            </a:r>
            <a:r>
              <a:rPr lang="ru-RU" sz="3200" dirty="0" smtClean="0"/>
              <a:t>весна </a:t>
            </a:r>
            <a:r>
              <a:rPr lang="en-US" sz="3200" dirty="0" smtClean="0"/>
              <a:t>2016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49080"/>
            <a:ext cx="9144000" cy="1108720"/>
          </a:xfrm>
        </p:spPr>
        <p:txBody>
          <a:bodyPr/>
          <a:lstStyle/>
          <a:p>
            <a:r>
              <a:rPr lang="ru-RU" dirty="0" smtClean="0"/>
              <a:t>Александр</a:t>
            </a:r>
            <a:r>
              <a:rPr lang="en-US" dirty="0" smtClean="0"/>
              <a:t> </a:t>
            </a:r>
            <a:r>
              <a:rPr lang="ru-RU" dirty="0" smtClean="0"/>
              <a:t> Дайняк</a:t>
            </a:r>
          </a:p>
          <a:p>
            <a:r>
              <a:rPr lang="en-US" dirty="0" smtClean="0">
                <a:hlinkClick r:id="rId3"/>
              </a:rPr>
              <a:t>www.dainiak.com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65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</a:t>
            </a:r>
            <a:r>
              <a:rPr lang="ru-RU" dirty="0" err="1" smtClean="0"/>
              <a:t>Дейкстры</a:t>
            </a:r>
            <a:r>
              <a:rPr lang="ru-RU" dirty="0" smtClean="0"/>
              <a:t>… работает долго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267" y="1690688"/>
            <a:ext cx="4732684" cy="5015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17951" y="3544465"/>
            <a:ext cx="3133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Зелёным отмечены вершины,</a:t>
            </a:r>
            <a:br>
              <a:rPr lang="ru-RU" dirty="0" smtClean="0"/>
            </a:br>
            <a:r>
              <a:rPr lang="ru-RU" dirty="0" smtClean="0"/>
              <a:t>до </a:t>
            </a:r>
            <a:r>
              <a:rPr lang="ru-RU" dirty="0"/>
              <a:t>к</a:t>
            </a:r>
            <a:r>
              <a:rPr lang="ru-RU" dirty="0" smtClean="0"/>
              <a:t>оторых дошла волна</a:t>
            </a:r>
            <a:br>
              <a:rPr lang="ru-RU" dirty="0" smtClean="0"/>
            </a:br>
            <a:r>
              <a:rPr lang="ru-RU" dirty="0" smtClean="0"/>
              <a:t>в алгоритме </a:t>
            </a:r>
            <a:r>
              <a:rPr lang="ru-RU" dirty="0" err="1" smtClean="0"/>
              <a:t>Дейкстры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66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пользователям нужно быстро…</a:t>
            </a:r>
            <a:endParaRPr lang="ru-RU" dirty="0"/>
          </a:p>
        </p:txBody>
      </p:sp>
      <p:pic>
        <p:nvPicPr>
          <p:cNvPr id="4" name="из Долгопрудного в Брюссель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2238" cy="4351338"/>
          </a:xfrm>
        </p:spPr>
      </p:pic>
    </p:spTree>
    <p:extLst>
      <p:ext uri="{BB962C8B-B14F-4D97-AF65-F5344CB8AC3E}">
        <p14:creationId xmlns:p14="http://schemas.microsoft.com/office/powerpoint/2010/main" val="33582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Нужны алгоритмы намного быстрее </a:t>
            </a:r>
            <a:r>
              <a:rPr lang="ru-RU" dirty="0" err="1" smtClean="0"/>
              <a:t>Дейкстры</a:t>
            </a:r>
            <a:r>
              <a:rPr lang="ru-RU" dirty="0" smtClean="0"/>
              <a:t>, </a:t>
            </a:r>
            <a:br>
              <a:rPr lang="ru-RU" dirty="0" smtClean="0"/>
            </a:br>
            <a:r>
              <a:rPr lang="ru-RU" dirty="0" smtClean="0"/>
              <a:t>и эти алгоритмы</a:t>
            </a:r>
            <a:r>
              <a:rPr lang="ru-RU" dirty="0"/>
              <a:t> (прикладные)</a:t>
            </a:r>
            <a:r>
              <a:rPr lang="ru-RU" dirty="0" smtClean="0"/>
              <a:t> есть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774" y="1690688"/>
            <a:ext cx="4895760" cy="5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0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40662" y="2426371"/>
            <a:ext cx="4351338" cy="435133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минимальном </a:t>
            </a:r>
            <a:r>
              <a:rPr lang="ru-RU" dirty="0" err="1"/>
              <a:t>остовном</a:t>
            </a:r>
            <a:r>
              <a:rPr lang="ru-RU" dirty="0"/>
              <a:t> дереве (</a:t>
            </a:r>
            <a:r>
              <a:rPr lang="en-US" dirty="0"/>
              <a:t>minimal spanning tree, MST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 smtClean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r>
                  <a:rPr lang="ru-RU" dirty="0"/>
                  <a:t>Весовая функция на рёбрах: 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 smtClean="0"/>
                  <a:t>Найти:</a:t>
                </a:r>
              </a:p>
              <a:p>
                <a:r>
                  <a:rPr lang="ru-RU" dirty="0" smtClean="0"/>
                  <a:t>Дерево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покрывающее все вершины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>и имеющее минимальный суммарный вес.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94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максимальном </a:t>
            </a:r>
            <a:r>
              <a:rPr lang="ru-RU" dirty="0" err="1" smtClean="0"/>
              <a:t>паросочетании</a:t>
            </a:r>
            <a:r>
              <a:rPr lang="ru-RU" dirty="0" smtClean="0"/>
              <a:t> (</a:t>
            </a:r>
            <a:r>
              <a:rPr lang="en-US" dirty="0" smtClean="0"/>
              <a:t>maximum matching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 smtClean="0"/>
                  <a:t>Найти</a:t>
                </a:r>
                <a:r>
                  <a:rPr lang="ru-RU" b="1" dirty="0"/>
                  <a:t>:</a:t>
                </a:r>
              </a:p>
              <a:p>
                <a:r>
                  <a:rPr lang="ru-RU" dirty="0" err="1" smtClean="0"/>
                  <a:t>Паросочетание</a:t>
                </a:r>
                <a:r>
                  <a:rPr lang="ru-RU" dirty="0" smtClean="0"/>
                  <a:t> максимальной мощности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/>
          <p:cNvSpPr/>
          <p:nvPr/>
        </p:nvSpPr>
        <p:spPr>
          <a:xfrm>
            <a:off x="10204749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268645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204749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6" idx="2"/>
            <a:endCxn id="5" idx="6"/>
          </p:cNvCxnSpPr>
          <p:nvPr/>
        </p:nvCxnSpPr>
        <p:spPr>
          <a:xfrm flipH="1">
            <a:off x="9412661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4" idx="4"/>
            <a:endCxn id="6" idx="0"/>
          </p:cNvCxnSpPr>
          <p:nvPr/>
        </p:nvCxnSpPr>
        <p:spPr>
          <a:xfrm>
            <a:off x="10276757" y="5328632"/>
            <a:ext cx="0" cy="864096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268645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8332541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9268645" y="42485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332541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396437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единительная линия 13"/>
          <p:cNvCxnSpPr>
            <a:stCxn id="11" idx="4"/>
            <a:endCxn id="9" idx="0"/>
          </p:cNvCxnSpPr>
          <p:nvPr/>
        </p:nvCxnSpPr>
        <p:spPr>
          <a:xfrm>
            <a:off x="9340653" y="4392528"/>
            <a:ext cx="0" cy="792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1" idx="5"/>
            <a:endCxn id="4" idx="1"/>
          </p:cNvCxnSpPr>
          <p:nvPr/>
        </p:nvCxnSpPr>
        <p:spPr>
          <a:xfrm>
            <a:off x="9391570" y="4371437"/>
            <a:ext cx="834270" cy="834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1" idx="3"/>
            <a:endCxn id="10" idx="7"/>
          </p:cNvCxnSpPr>
          <p:nvPr/>
        </p:nvCxnSpPr>
        <p:spPr>
          <a:xfrm flipH="1">
            <a:off x="8455466" y="4371437"/>
            <a:ext cx="834270" cy="83427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3"/>
            <a:endCxn id="13" idx="7"/>
          </p:cNvCxnSpPr>
          <p:nvPr/>
        </p:nvCxnSpPr>
        <p:spPr>
          <a:xfrm flipH="1">
            <a:off x="7519362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13" idx="6"/>
            <a:endCxn id="12" idx="2"/>
          </p:cNvCxnSpPr>
          <p:nvPr/>
        </p:nvCxnSpPr>
        <p:spPr>
          <a:xfrm>
            <a:off x="7540453" y="6264736"/>
            <a:ext cx="792088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2" idx="0"/>
            <a:endCxn id="10" idx="4"/>
          </p:cNvCxnSpPr>
          <p:nvPr/>
        </p:nvCxnSpPr>
        <p:spPr>
          <a:xfrm flipV="1">
            <a:off x="8404549" y="5328632"/>
            <a:ext cx="0" cy="864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2" idx="6"/>
            <a:endCxn id="5" idx="2"/>
          </p:cNvCxnSpPr>
          <p:nvPr/>
        </p:nvCxnSpPr>
        <p:spPr>
          <a:xfrm>
            <a:off x="8476557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9" idx="4"/>
            <a:endCxn id="5" idx="0"/>
          </p:cNvCxnSpPr>
          <p:nvPr/>
        </p:nvCxnSpPr>
        <p:spPr>
          <a:xfrm>
            <a:off x="9340653" y="5328632"/>
            <a:ext cx="0" cy="864096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4" idx="3"/>
            <a:endCxn id="5" idx="7"/>
          </p:cNvCxnSpPr>
          <p:nvPr/>
        </p:nvCxnSpPr>
        <p:spPr>
          <a:xfrm flipH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6" idx="1"/>
            <a:endCxn id="9" idx="5"/>
          </p:cNvCxnSpPr>
          <p:nvPr/>
        </p:nvCxnSpPr>
        <p:spPr>
          <a:xfrm flipH="1" flipV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6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максимальном </a:t>
            </a:r>
            <a:r>
              <a:rPr lang="ru-RU" dirty="0" err="1" smtClean="0"/>
              <a:t>паросочетании</a:t>
            </a:r>
            <a:r>
              <a:rPr lang="ru-RU" dirty="0" smtClean="0"/>
              <a:t> (</a:t>
            </a:r>
            <a:r>
              <a:rPr lang="en-US" dirty="0" smtClean="0"/>
              <a:t>maximum matching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 smtClean="0"/>
                  <a:t>Найти</a:t>
                </a:r>
                <a:r>
                  <a:rPr lang="ru-RU" b="1" dirty="0"/>
                  <a:t>:</a:t>
                </a:r>
              </a:p>
              <a:p>
                <a:r>
                  <a:rPr lang="ru-RU" dirty="0" err="1" smtClean="0"/>
                  <a:t>Паросочетание</a:t>
                </a:r>
                <a:r>
                  <a:rPr lang="ru-RU" dirty="0" smtClean="0"/>
                  <a:t> максимальной мощности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/>
          <p:cNvSpPr/>
          <p:nvPr/>
        </p:nvSpPr>
        <p:spPr>
          <a:xfrm>
            <a:off x="10204749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268645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204749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6" idx="2"/>
            <a:endCxn id="5" idx="6"/>
          </p:cNvCxnSpPr>
          <p:nvPr/>
        </p:nvCxnSpPr>
        <p:spPr>
          <a:xfrm flipH="1">
            <a:off x="9412661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4" idx="4"/>
            <a:endCxn id="6" idx="0"/>
          </p:cNvCxnSpPr>
          <p:nvPr/>
        </p:nvCxnSpPr>
        <p:spPr>
          <a:xfrm>
            <a:off x="10276757" y="5328632"/>
            <a:ext cx="0" cy="86409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268645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8332541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9268645" y="42485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332541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396437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единительная линия 13"/>
          <p:cNvCxnSpPr>
            <a:stCxn id="11" idx="4"/>
            <a:endCxn id="9" idx="0"/>
          </p:cNvCxnSpPr>
          <p:nvPr/>
        </p:nvCxnSpPr>
        <p:spPr>
          <a:xfrm>
            <a:off x="9340653" y="4392528"/>
            <a:ext cx="0" cy="792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1" idx="5"/>
            <a:endCxn id="4" idx="1"/>
          </p:cNvCxnSpPr>
          <p:nvPr/>
        </p:nvCxnSpPr>
        <p:spPr>
          <a:xfrm>
            <a:off x="9391570" y="4371437"/>
            <a:ext cx="834270" cy="834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1" idx="3"/>
            <a:endCxn id="10" idx="7"/>
          </p:cNvCxnSpPr>
          <p:nvPr/>
        </p:nvCxnSpPr>
        <p:spPr>
          <a:xfrm flipH="1">
            <a:off x="8455466" y="4371437"/>
            <a:ext cx="834270" cy="83427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3"/>
            <a:endCxn id="13" idx="7"/>
          </p:cNvCxnSpPr>
          <p:nvPr/>
        </p:nvCxnSpPr>
        <p:spPr>
          <a:xfrm flipH="1">
            <a:off x="7519362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13" idx="6"/>
            <a:endCxn id="12" idx="2"/>
          </p:cNvCxnSpPr>
          <p:nvPr/>
        </p:nvCxnSpPr>
        <p:spPr>
          <a:xfrm>
            <a:off x="7540453" y="6264736"/>
            <a:ext cx="79208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2" idx="0"/>
            <a:endCxn id="10" idx="4"/>
          </p:cNvCxnSpPr>
          <p:nvPr/>
        </p:nvCxnSpPr>
        <p:spPr>
          <a:xfrm flipV="1">
            <a:off x="8404549" y="5328632"/>
            <a:ext cx="0" cy="864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2" idx="6"/>
            <a:endCxn id="5" idx="2"/>
          </p:cNvCxnSpPr>
          <p:nvPr/>
        </p:nvCxnSpPr>
        <p:spPr>
          <a:xfrm>
            <a:off x="8476557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9" idx="4"/>
            <a:endCxn id="5" idx="0"/>
          </p:cNvCxnSpPr>
          <p:nvPr/>
        </p:nvCxnSpPr>
        <p:spPr>
          <a:xfrm>
            <a:off x="9340653" y="5328632"/>
            <a:ext cx="0" cy="86409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4" idx="3"/>
            <a:endCxn id="5" idx="7"/>
          </p:cNvCxnSpPr>
          <p:nvPr/>
        </p:nvCxnSpPr>
        <p:spPr>
          <a:xfrm flipH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6" idx="1"/>
            <a:endCxn id="9" idx="5"/>
          </p:cNvCxnSpPr>
          <p:nvPr/>
        </p:nvCxnSpPr>
        <p:spPr>
          <a:xfrm flipH="1" flipV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3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о </a:t>
            </a:r>
            <a:r>
              <a:rPr lang="ru-RU" dirty="0" err="1" smtClean="0"/>
              <a:t>паросочетании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Взвешенные варианты задачи:</a:t>
            </a:r>
          </a:p>
          <a:p>
            <a:r>
              <a:rPr lang="ru-RU" dirty="0" err="1" smtClean="0"/>
              <a:t>Паросочетание</a:t>
            </a:r>
            <a:r>
              <a:rPr lang="ru-RU" dirty="0" smtClean="0"/>
              <a:t> максимального веса</a:t>
            </a:r>
          </a:p>
          <a:p>
            <a:r>
              <a:rPr lang="ru-RU" dirty="0" err="1"/>
              <a:t>Паросочетание</a:t>
            </a:r>
            <a:r>
              <a:rPr lang="ru-RU" dirty="0"/>
              <a:t> </a:t>
            </a:r>
            <a:r>
              <a:rPr lang="ru-RU" dirty="0" smtClean="0"/>
              <a:t>максимальной мощности и минимального веса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Ограничения на граф:</a:t>
            </a:r>
          </a:p>
          <a:p>
            <a:r>
              <a:rPr lang="ru-RU" dirty="0" smtClean="0"/>
              <a:t>Двудольный граф</a:t>
            </a:r>
          </a:p>
          <a:p>
            <a:r>
              <a:rPr lang="ru-RU" dirty="0" smtClean="0"/>
              <a:t>Произвольный граф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4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назначениях (</a:t>
            </a:r>
            <a:r>
              <a:rPr lang="en-US" dirty="0" smtClean="0"/>
              <a:t>assignment problem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 страховой компании работают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агентов, продающих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разных типов услуг. Эффективность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 smtClean="0"/>
                  <a:t>-го агента при продаже услуг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err="1" smtClean="0"/>
                  <a:t>го</a:t>
                </a:r>
                <a:r>
                  <a:rPr lang="ru-RU" dirty="0" smtClean="0"/>
                  <a:t> типа равна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  <a:r>
                  <a:rPr lang="ru-RU" dirty="0" smtClean="0"/>
                  <a:t>Сил каждого агента хватает только на продажу одного типа услуг.</a:t>
                </a:r>
              </a:p>
              <a:p>
                <a:r>
                  <a:rPr lang="ru-RU" dirty="0" smtClean="0"/>
                  <a:t>Продажу какого типа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 нужно назначить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‑</a:t>
                </a:r>
                <a:r>
                  <a:rPr lang="ru-RU" dirty="0" err="1" smtClean="0"/>
                  <a:t>му</a:t>
                </a:r>
                <a:r>
                  <a:rPr lang="ru-RU" dirty="0" smtClean="0"/>
                  <a:t> агенту, чтобы максимизировать суммарную эффективность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?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max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86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расписаний (</a:t>
            </a:r>
            <a:r>
              <a:rPr lang="en-US" dirty="0" smtClean="0"/>
              <a:t>Scheduling</a:t>
            </a:r>
            <a:r>
              <a:rPr lang="ru-RU" dirty="0" smtClean="0"/>
              <a:t>)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681363" y="4389701"/>
            <a:ext cx="10897026" cy="1992915"/>
            <a:chOff x="681363" y="4389701"/>
            <a:chExt cx="10897026" cy="1992915"/>
          </a:xfrm>
        </p:grpSpPr>
        <p:pic>
          <p:nvPicPr>
            <p:cNvPr id="5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202" y="4424447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589" y="4424446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976" y="4389702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63" y="4389701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Стрелка вниз 2"/>
          <p:cNvSpPr/>
          <p:nvPr/>
        </p:nvSpPr>
        <p:spPr>
          <a:xfrm>
            <a:off x="2271485" y="3441032"/>
            <a:ext cx="7649029" cy="91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59663" y="1938647"/>
            <a:ext cx="5344341" cy="1243907"/>
            <a:chOff x="3159663" y="1938647"/>
            <a:chExt cx="5344341" cy="1243907"/>
          </a:xfrm>
        </p:grpSpPr>
        <p:pic>
          <p:nvPicPr>
            <p:cNvPr id="2050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159663" y="2553419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4219206" y="2553419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9351" flipV="1">
              <a:off x="6561519" y="2499930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3264" flipV="1">
              <a:off x="7821379" y="2514885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96614" flipV="1">
              <a:off x="7238675" y="1992137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5986529" y="2075146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21666" y="2128636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96614" flipV="1">
              <a:off x="5310028" y="2499930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Группа 5"/>
          <p:cNvGrpSpPr/>
          <p:nvPr/>
        </p:nvGrpSpPr>
        <p:grpSpPr>
          <a:xfrm>
            <a:off x="681363" y="4407073"/>
            <a:ext cx="11000219" cy="1992914"/>
            <a:chOff x="578170" y="4389701"/>
            <a:chExt cx="11000219" cy="1992914"/>
          </a:xfrm>
        </p:grpSpPr>
        <p:pic>
          <p:nvPicPr>
            <p:cNvPr id="2052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0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751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100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681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384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Группа 21"/>
          <p:cNvGrpSpPr/>
          <p:nvPr/>
        </p:nvGrpSpPr>
        <p:grpSpPr>
          <a:xfrm>
            <a:off x="1569795" y="1846385"/>
            <a:ext cx="8940445" cy="1530350"/>
            <a:chOff x="518391" y="1800685"/>
            <a:chExt cx="8940445" cy="1530350"/>
          </a:xfrm>
        </p:grpSpPr>
        <p:pic>
          <p:nvPicPr>
            <p:cNvPr id="2054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91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8741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513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322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617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486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48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47611"/>
              </a:xfrm>
            </p:spPr>
            <p:txBody>
              <a:bodyPr/>
              <a:lstStyle/>
              <a:p>
                <a:r>
                  <a:rPr lang="ru-RU" dirty="0" smtClean="0"/>
                  <a:t>Имеется несколько станков/рабочих/компьютеров</a:t>
                </a:r>
                <a:r>
                  <a:rPr lang="en-US" dirty="0" smtClean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ru-RU" dirty="0" smtClean="0"/>
                  <a:t>Имеется набор деталей/задач/программ, требующих обработки</a:t>
                </a:r>
              </a:p>
              <a:p>
                <a:r>
                  <a:rPr lang="ru-RU" dirty="0" smtClean="0"/>
                  <a:t>Требуется: распределить задачи по рабочим так, чтобы время окончания обработки последней задачи было минимальным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47611"/>
              </a:xfrm>
              <a:blipFill rotWithShape="0">
                <a:blip r:embed="rId2"/>
                <a:stretch>
                  <a:fillRect l="-1043" t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64" y="4288245"/>
            <a:ext cx="6192688" cy="202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Построение расписаний (</a:t>
            </a:r>
            <a:r>
              <a:rPr lang="en-US" dirty="0" smtClean="0"/>
              <a:t>Scheduling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10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6901" y="1988839"/>
            <a:ext cx="9938198" cy="1800201"/>
          </a:xfrm>
        </p:spPr>
        <p:txBody>
          <a:bodyPr>
            <a:normAutofit/>
          </a:bodyPr>
          <a:lstStyle/>
          <a:p>
            <a:r>
              <a:rPr lang="ru-RU" dirty="0" smtClean="0"/>
              <a:t>Комбинаторная </a:t>
            </a:r>
            <a:r>
              <a:rPr lang="ru-RU" dirty="0"/>
              <a:t>оптимизация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200" dirty="0" smtClean="0"/>
              <a:t>МФТИ, </a:t>
            </a:r>
            <a:r>
              <a:rPr lang="ru-RU" sz="3200" dirty="0" smtClean="0"/>
              <a:t>весна 2016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49080"/>
            <a:ext cx="9144000" cy="1108720"/>
          </a:xfrm>
        </p:spPr>
        <p:txBody>
          <a:bodyPr/>
          <a:lstStyle/>
          <a:p>
            <a:r>
              <a:rPr lang="ru-RU" dirty="0" smtClean="0"/>
              <a:t>Александр</a:t>
            </a:r>
            <a:r>
              <a:rPr lang="en-US" dirty="0" smtClean="0"/>
              <a:t> </a:t>
            </a:r>
            <a:r>
              <a:rPr lang="ru-RU" dirty="0" smtClean="0"/>
              <a:t> Дайняк</a:t>
            </a:r>
          </a:p>
          <a:p>
            <a:r>
              <a:rPr lang="en-US" dirty="0" smtClean="0">
                <a:hlinkClick r:id="rId3"/>
              </a:rPr>
              <a:t>www.dainiak.com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020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Упаковка в контейнеры (</a:t>
            </a:r>
            <a:r>
              <a:rPr lang="en-US" dirty="0"/>
              <a:t>bin packing</a:t>
            </a:r>
            <a:r>
              <a:rPr lang="ru-RU" dirty="0"/>
              <a:t>)</a:t>
            </a:r>
          </a:p>
        </p:txBody>
      </p:sp>
      <p:pic>
        <p:nvPicPr>
          <p:cNvPr id="1026" name="Picture 2" descr="http://acolab.ie.nthu.edu.tw/wp-content/uploads/2012/10/3d_bin_pac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9" y="2079625"/>
            <a:ext cx="7478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Упаковка в контейнеры (</a:t>
            </a:r>
            <a:r>
              <a:rPr lang="en-US" dirty="0" smtClean="0"/>
              <a:t>bin packing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 smtClean="0"/>
                  <a:t>Набор чисел: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Найти:</a:t>
                </a:r>
              </a:p>
              <a:p>
                <a:r>
                  <a:rPr lang="ru-RU" dirty="0" smtClean="0"/>
                  <a:t>Разбиение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⊔…⊔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такое, что</a:t>
                </a:r>
                <a:br>
                  <a:rPr lang="ru-RU" dirty="0" smtClean="0"/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1,…,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</m:mr>
                    </m:m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497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рюкзаке (</a:t>
            </a:r>
            <a:r>
              <a:rPr lang="en-US" dirty="0" smtClean="0"/>
              <a:t>knapsack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7" name="Picture 4" descr="http://www.yepbag.com/161/canvas-backpack-school-bag-canvas-knapsack-ba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00" y="2354522"/>
            <a:ext cx="3473966" cy="39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outdoortrekking2010.de/out/pictures/master/product/1/colemannbenzinkochersportster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13" y="3874538"/>
            <a:ext cx="944389" cy="9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42.radikal.ru/i097/1210/d3/b99d705998f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46" y="5089010"/>
            <a:ext cx="548352" cy="32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atinfo.ru/data/profile/28072/profileDpXF45_im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54" y="5809315"/>
            <a:ext cx="1584308" cy="11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wscenter.philips.com/pwc_nc/main/shared/assets/nl/2008/news/productnews/Design_Collection/hires/Philips_FlatTV_32PFL7603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94" y="1690688"/>
            <a:ext cx="1864669" cy="186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 вправо 2"/>
          <p:cNvSpPr/>
          <p:nvPr/>
        </p:nvSpPr>
        <p:spPr>
          <a:xfrm rot="1262605">
            <a:off x="7011140" y="2764747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 rot="161600">
            <a:off x="6884240" y="3948969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</a:p>
        </p:txBody>
      </p:sp>
      <p:sp>
        <p:nvSpPr>
          <p:cNvPr id="10" name="Стрелка вправо 9"/>
          <p:cNvSpPr/>
          <p:nvPr/>
        </p:nvSpPr>
        <p:spPr>
          <a:xfrm>
            <a:off x="7011139" y="4918831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 rot="21058394">
            <a:off x="7011138" y="5832803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36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</a:t>
            </a:r>
            <a:r>
              <a:rPr lang="en-US" dirty="0" smtClean="0"/>
              <a:t>0,1-</a:t>
            </a:r>
            <a:r>
              <a:rPr lang="ru-RU" dirty="0" smtClean="0"/>
              <a:t>рюкзаке (</a:t>
            </a:r>
            <a:r>
              <a:rPr lang="en-US" dirty="0" smtClean="0"/>
              <a:t>knapsack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172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ru-RU" b="1" dirty="0" smtClean="0"/>
                  <a:t>Дано:</a:t>
                </a:r>
                <a:endParaRPr lang="en-US" b="1" dirty="0" smtClean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Набор весов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[weights]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Максимально допустимый вес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Набор ценностей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[values]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ru-RU" b="1" dirty="0" smtClean="0"/>
                  <a:t>Найти: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Подмножество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такое, что </a:t>
                </a:r>
                <a:br>
                  <a:rPr lang="ru-RU" dirty="0" smtClean="0"/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m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1725"/>
              </a:xfrm>
              <a:blipFill rotWithShape="0">
                <a:blip r:embed="rId2"/>
                <a:stretch>
                  <a:fillRect l="-928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032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о потоках</a:t>
            </a:r>
            <a:endParaRPr lang="ru-RU" dirty="0"/>
          </a:p>
        </p:txBody>
      </p:sp>
      <p:pic>
        <p:nvPicPr>
          <p:cNvPr id="1030" name="Picture 6" descr="http://www.gtfittings.in/images/applications/pipe%20&amp;%20fitting%20industri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6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максимальном потоке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</a:t>
            </a:r>
            <a:r>
              <a:rPr lang="en-US" dirty="0" smtClean="0"/>
              <a:t>maximum flow, MAX-FLOW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098" name="Picture 2" descr="http://www.carecprogram.org/uploads/pages/corridor-map-1024x64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02" y="1690688"/>
            <a:ext cx="8178595" cy="51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0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максимальном потоке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 smtClean="0"/>
                  <a:t>Орграф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 smtClean="0"/>
              </a:p>
              <a:p>
                <a:r>
                  <a:rPr lang="ru-RU" dirty="0" smtClean="0"/>
                  <a:t>Пропускные способности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[capacity]</a:t>
                </a:r>
                <a:r>
                  <a:rPr lang="ru-RU" dirty="0" smtClean="0"/>
                  <a:t>:</a:t>
                </a:r>
                <a:r>
                  <a:rPr lang="en-US" dirty="0" smtClean="0"/>
                  <a:t>  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  <a:p>
                <a:r>
                  <a:rPr lang="ru-RU" dirty="0" smtClean="0"/>
                  <a:t>Исто(</a:t>
                </a:r>
                <a:r>
                  <a:rPr lang="ru-RU" dirty="0" err="1" smtClean="0"/>
                  <a:t>чни</a:t>
                </a:r>
                <a:r>
                  <a:rPr lang="ru-RU" dirty="0" smtClean="0"/>
                  <a:t>)к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 smtClean="0"/>
                  <a:t>, сток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 smtClean="0"/>
                  <a:t>  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[</a:t>
                </a:r>
                <a:r>
                  <a:rPr lang="ru-RU" dirty="0" smtClean="0">
                    <a:solidFill>
                      <a:schemeClr val="bg1">
                        <a:lumMod val="75000"/>
                      </a:schemeClr>
                    </a:solidFill>
                  </a:rPr>
                  <a:t>от слов </a:t>
                </a:r>
                <a:r>
                  <a:rPr lang="en-US" u="sng" dirty="0" smtClean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ource</a:t>
                </a:r>
                <a:r>
                  <a:rPr lang="ru-RU" dirty="0" smtClean="0">
                    <a:solidFill>
                      <a:schemeClr val="bg1">
                        <a:lumMod val="75000"/>
                      </a:schemeClr>
                    </a:solidFill>
                  </a:rPr>
                  <a:t> и </a:t>
                </a:r>
                <a:r>
                  <a:rPr lang="en-US" u="sng" dirty="0" smtClean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arget]</a:t>
                </a:r>
              </a:p>
              <a:p>
                <a:pPr marL="0" indent="0">
                  <a:buNone/>
                </a:pPr>
                <a:r>
                  <a:rPr lang="ru-RU" b="1" dirty="0" smtClean="0"/>
                  <a:t>Найти:</a:t>
                </a:r>
                <a:endParaRPr lang="ru-RU" b="1" dirty="0"/>
              </a:p>
              <a:p>
                <a:r>
                  <a:rPr lang="ru-RU" i="1" dirty="0" smtClean="0"/>
                  <a:t>Поток</a:t>
                </a:r>
                <a:r>
                  <a:rPr lang="ru-RU" dirty="0" smtClean="0"/>
                  <a:t>, переносящий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единиц продукта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где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ru-RU" dirty="0" smtClean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9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</a:t>
            </a:r>
            <a:r>
              <a:rPr lang="ru-RU" dirty="0" smtClean="0"/>
              <a:t>потоке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i="1" dirty="0" smtClean="0"/>
                  <a:t>Поток</a:t>
                </a:r>
                <a:r>
                  <a:rPr lang="ru-RU" dirty="0" smtClean="0"/>
                  <a:t> — это набор чисел на рёбрах, не превышающих пропускные способности:</a:t>
                </a:r>
                <a:br>
                  <a:rPr lang="ru-RU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>для которого выполнены </a:t>
                </a:r>
                <a:r>
                  <a:rPr lang="ru-RU" i="1" dirty="0" smtClean="0"/>
                  <a:t>условия сохранения</a:t>
                </a:r>
                <a:r>
                  <a:rPr lang="ru-RU" dirty="0" smtClean="0"/>
                  <a:t> в вершинах:</a:t>
                </a:r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ru-RU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i="1" dirty="0" smtClean="0"/>
                  <a:t>Величина</a:t>
                </a:r>
                <a:r>
                  <a:rPr lang="ru-RU" dirty="0" smtClean="0"/>
                  <a:t> потока: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 rotWithShape="0">
                <a:blip r:embed="rId2"/>
                <a:stretch>
                  <a:fillRect l="-928" t="-17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Группа 17"/>
          <p:cNvGrpSpPr/>
          <p:nvPr/>
        </p:nvGrpSpPr>
        <p:grpSpPr>
          <a:xfrm>
            <a:off x="6104750" y="4311650"/>
            <a:ext cx="1647780" cy="789040"/>
            <a:chOff x="6189027" y="4349750"/>
            <a:chExt cx="1647780" cy="789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Овал 3"/>
                <p:cNvSpPr/>
                <p:nvPr/>
              </p:nvSpPr>
              <p:spPr>
                <a:xfrm>
                  <a:off x="6928209" y="4682778"/>
                  <a:ext cx="144016" cy="14401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4" name="Овал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209" y="4682778"/>
                  <a:ext cx="144016" cy="144016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48000" r="-16000" b="-346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Прямая со стрелкой 5"/>
            <p:cNvCxnSpPr>
              <a:stCxn id="4" idx="7"/>
            </p:cNvCxnSpPr>
            <p:nvPr/>
          </p:nvCxnSpPr>
          <p:spPr>
            <a:xfrm flipV="1">
              <a:off x="7051134" y="4349750"/>
              <a:ext cx="743491" cy="35411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>
              <a:stCxn id="4" idx="6"/>
            </p:cNvCxnSpPr>
            <p:nvPr/>
          </p:nvCxnSpPr>
          <p:spPr>
            <a:xfrm>
              <a:off x="7072225" y="4754786"/>
              <a:ext cx="76458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>
              <a:stCxn id="4" idx="5"/>
            </p:cNvCxnSpPr>
            <p:nvPr/>
          </p:nvCxnSpPr>
          <p:spPr>
            <a:xfrm>
              <a:off x="7051134" y="4805703"/>
              <a:ext cx="743490" cy="3330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>
              <a:endCxn id="4" idx="3"/>
            </p:cNvCxnSpPr>
            <p:nvPr/>
          </p:nvCxnSpPr>
          <p:spPr>
            <a:xfrm flipV="1">
              <a:off x="6232525" y="4805703"/>
              <a:ext cx="716775" cy="16654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endCxn id="4" idx="1"/>
            </p:cNvCxnSpPr>
            <p:nvPr/>
          </p:nvCxnSpPr>
          <p:spPr>
            <a:xfrm>
              <a:off x="6189027" y="4682778"/>
              <a:ext cx="760273" cy="2109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вал 10"/>
              <p:cNvSpPr/>
              <p:nvPr/>
            </p:nvSpPr>
            <p:spPr>
              <a:xfrm>
                <a:off x="3519036" y="5943298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Овал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36" y="5943298"/>
                <a:ext cx="144016" cy="144016"/>
              </a:xfrm>
              <a:prstGeom prst="ellipse">
                <a:avLst/>
              </a:prstGeom>
              <a:blipFill rotWithShape="0">
                <a:blip r:embed="rId4"/>
                <a:stretch>
                  <a:fillRect l="-38462" r="-7692" b="-3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/>
          <p:cNvCxnSpPr>
            <a:stCxn id="11" idx="7"/>
          </p:cNvCxnSpPr>
          <p:nvPr/>
        </p:nvCxnSpPr>
        <p:spPr>
          <a:xfrm flipV="1">
            <a:off x="3641961" y="5610270"/>
            <a:ext cx="743491" cy="3541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6"/>
          </p:cNvCxnSpPr>
          <p:nvPr/>
        </p:nvCxnSpPr>
        <p:spPr>
          <a:xfrm>
            <a:off x="3663052" y="6015306"/>
            <a:ext cx="76458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1" idx="5"/>
          </p:cNvCxnSpPr>
          <p:nvPr/>
        </p:nvCxnSpPr>
        <p:spPr>
          <a:xfrm>
            <a:off x="3641961" y="6066223"/>
            <a:ext cx="743490" cy="3330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о потоке наименьшей стоимости (</a:t>
            </a:r>
            <a:r>
              <a:rPr lang="en-US" dirty="0" smtClean="0"/>
              <a:t>minimum-cost flow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 smtClean="0"/>
                  <a:t>Дано: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Пропускные </a:t>
                </a:r>
                <a:r>
                  <a:rPr lang="ru-RU" dirty="0" smtClean="0"/>
                  <a:t>способности: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  <a:p>
                <a:pPr>
                  <a:lnSpc>
                    <a:spcPct val="110000"/>
                  </a:lnSpc>
                </a:pPr>
                <a:r>
                  <a:rPr lang="ru-RU" dirty="0" smtClean="0"/>
                  <a:t>Стоимости транспортировки: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ru-RU" dirty="0" smtClean="0"/>
                  <a:t>Исток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/>
                  <a:t>, сток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 smtClean="0"/>
              </a:p>
              <a:p>
                <a:pPr>
                  <a:lnSpc>
                    <a:spcPct val="110000"/>
                  </a:lnSpc>
                </a:pPr>
                <a:r>
                  <a:rPr lang="ru-RU" dirty="0" smtClean="0"/>
                  <a:t>Требуемая величина потока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/>
                  <a:t>Найти: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i="1" dirty="0"/>
                  <a:t>Поток</a:t>
                </a:r>
                <a:r>
                  <a:rPr lang="ru-RU" dirty="0"/>
                  <a:t>, переносящий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продукта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 smtClean="0"/>
                  <a:t>имеющий стоимость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 rotWithShape="0">
                <a:blip r:embed="rId2"/>
                <a:stretch>
                  <a:fillRect l="-1043" t="-1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88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Задачи о </a:t>
            </a:r>
            <a:r>
              <a:rPr lang="ru-RU" dirty="0" err="1" smtClean="0"/>
              <a:t>многопродуктовых</a:t>
            </a:r>
            <a:r>
              <a:rPr lang="ru-RU" dirty="0" smtClean="0"/>
              <a:t> потоках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smtClean="0"/>
              <a:t>multi-commodity flow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 smtClean="0"/>
                  <a:t>Дано: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Пропускные </a:t>
                </a:r>
                <a:r>
                  <a:rPr lang="ru-RU" dirty="0" smtClean="0"/>
                  <a:t>способности: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  <a:p>
                <a:pPr>
                  <a:lnSpc>
                    <a:spcPct val="110000"/>
                  </a:lnSpc>
                </a:pPr>
                <a:r>
                  <a:rPr lang="ru-RU" dirty="0" smtClean="0"/>
                  <a:t>Набор пар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 smtClean="0"/>
                  <a:t>Найти</a:t>
                </a:r>
                <a:r>
                  <a:rPr lang="ru-RU" b="1" dirty="0"/>
                  <a:t>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 smtClean="0"/>
                  <a:t>Потоки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dirty="0" smtClean="0"/>
                  <a:t> переносящие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продукта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 smtClean="0"/>
                  <a:t>максимизировав суммарную величину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ax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 rotWithShape="0">
                <a:blip r:embed="rId2"/>
                <a:stretch>
                  <a:fillRect l="-1043" t="-99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59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покрытии (</a:t>
            </a:r>
            <a:r>
              <a:rPr lang="en-US" dirty="0" smtClean="0"/>
              <a:t>set cover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dirty="0" smtClean="0"/>
                  <a:t>Дано: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dirty="0" smtClean="0"/>
                  <a:t>Множество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подмножества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dirty="0" smtClean="0"/>
                  <a:t>Найти</a:t>
                </a:r>
                <a:r>
                  <a:rPr lang="en-US" dirty="0"/>
                  <a:t>:</a:t>
                </a:r>
                <a:r>
                  <a:rPr lang="ru-RU" dirty="0" smtClean="0"/>
                  <a:t> 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</a:pPr>
                <a:r>
                  <a:rPr lang="ru-RU" dirty="0" smtClean="0"/>
                  <a:t>минимальное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такие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для которых</a:t>
                </a:r>
                <a:br>
                  <a:rPr lang="ru-RU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/>
          <p:cNvGrpSpPr/>
          <p:nvPr/>
        </p:nvGrpSpPr>
        <p:grpSpPr>
          <a:xfrm>
            <a:off x="6796096" y="4488416"/>
            <a:ext cx="5244279" cy="2369584"/>
            <a:chOff x="3348359" y="4503306"/>
            <a:chExt cx="5244279" cy="2369584"/>
          </a:xfrm>
        </p:grpSpPr>
        <p:sp>
          <p:nvSpPr>
            <p:cNvPr id="5" name="Овал 4"/>
            <p:cNvSpPr/>
            <p:nvPr/>
          </p:nvSpPr>
          <p:spPr>
            <a:xfrm rot="1121304">
              <a:off x="4130108" y="5344994"/>
              <a:ext cx="2975020" cy="13416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 rot="18047333">
              <a:off x="6614137" y="4960442"/>
              <a:ext cx="2369584" cy="145531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3348359" y="4549870"/>
              <a:ext cx="5244279" cy="2115499"/>
              <a:chOff x="3348359" y="4549870"/>
              <a:chExt cx="5244279" cy="2115499"/>
            </a:xfrm>
          </p:grpSpPr>
          <p:sp>
            <p:nvSpPr>
              <p:cNvPr id="4" name="Овал 3"/>
              <p:cNvSpPr/>
              <p:nvPr/>
            </p:nvSpPr>
            <p:spPr>
              <a:xfrm>
                <a:off x="5617618" y="4835328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574170" y="4700391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Овал 6"/>
              <p:cNvSpPr/>
              <p:nvPr/>
            </p:nvSpPr>
            <p:spPr>
              <a:xfrm>
                <a:off x="5339649" y="5210057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Овал 8"/>
              <p:cNvSpPr/>
              <p:nvPr/>
            </p:nvSpPr>
            <p:spPr>
              <a:xfrm rot="20885648">
                <a:off x="3348359" y="4549870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665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Транспортная задача</a:t>
            </a:r>
            <a:br>
              <a:rPr lang="ru-RU" dirty="0" smtClean="0"/>
            </a:br>
            <a:r>
              <a:rPr lang="ru-RU" dirty="0" smtClean="0"/>
              <a:t>(задача </a:t>
            </a:r>
            <a:r>
              <a:rPr lang="ru-RU" dirty="0" err="1" smtClean="0"/>
              <a:t>Хичкока</a:t>
            </a:r>
            <a:r>
              <a:rPr lang="ru-RU" dirty="0" smtClean="0"/>
              <a:t>, </a:t>
            </a:r>
            <a:r>
              <a:rPr lang="en-US" dirty="0" smtClean="0"/>
              <a:t>Hitchcock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331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Требуется перевезти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единиц товара с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ru-RU" dirty="0" smtClean="0"/>
                  <a:t> складов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магазинов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Количество </a:t>
                </a:r>
                <a:r>
                  <a:rPr lang="ru-RU" dirty="0"/>
                  <a:t>товара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smtClean="0"/>
                  <a:t>м</a:t>
                </a:r>
                <a:r>
                  <a:rPr lang="en-US" dirty="0" smtClean="0"/>
                  <a:t> </a:t>
                </a:r>
                <a:r>
                  <a:rPr lang="ru-RU" dirty="0" smtClean="0"/>
                  <a:t>складе </a:t>
                </a:r>
                <a:r>
                  <a:rPr lang="ru-RU" dirty="0"/>
                  <a:t>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Количество, требующееся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 smtClean="0"/>
                  <a:t>-м магазине,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 smtClean="0">
                  <a:latin typeface="Cambria Math"/>
                </a:endParaRPr>
              </a:p>
              <a:p>
                <a:pPr marL="0" indent="-98107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Стоимость перевозки с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err="1" smtClean="0"/>
                  <a:t>го</a:t>
                </a:r>
                <a:r>
                  <a:rPr lang="ru-RU" dirty="0" smtClean="0"/>
                  <a:t> склада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smtClean="0"/>
                  <a:t>й магазин равна</a:t>
                </a:r>
                <a:r>
                  <a:rPr lang="en-US" dirty="0" smtClean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Задача: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— </a:t>
                </a:r>
                <a:r>
                  <a:rPr lang="ru-RU" dirty="0" smtClean="0"/>
                  <a:t>количество, которое надо перевозить с 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‑</a:t>
                </a:r>
                <a:r>
                  <a:rPr lang="ru-RU" dirty="0" err="1" smtClean="0"/>
                  <a:t>го</a:t>
                </a:r>
                <a:r>
                  <a:rPr lang="ru-RU" dirty="0" smtClean="0"/>
                  <a:t> </a:t>
                </a:r>
                <a:r>
                  <a:rPr lang="ru-RU" dirty="0"/>
                  <a:t>склада в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й </a:t>
                </a:r>
                <a:r>
                  <a:rPr lang="ru-RU" dirty="0" smtClean="0"/>
                  <a:t>магазин, минимизировав</a:t>
                </a:r>
                <a:endParaRPr lang="en-US" i="1" dirty="0" smtClean="0">
                  <a:latin typeface="Cambria Math"/>
                </a:endParaRPr>
              </a:p>
              <a:p>
                <a:pPr marL="0" indent="-98107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3311"/>
              </a:xfrm>
              <a:blipFill rotWithShape="0">
                <a:blip r:embed="rId2"/>
                <a:stretch>
                  <a:fillRect l="-522" t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904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://upload.wikimedia.org/wikipedia/commons/1/15/William_Rowan_Hamilton_paint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06" y="1812747"/>
            <a:ext cx="4141987" cy="49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1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коммивояжёра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en-US" dirty="0" smtClean="0"/>
              <a:t>Travelling Salesman Problem, TSP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 smtClean="0"/>
                  <a:t>Полный 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Весовая функция на рёбрах: 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 smtClean="0"/>
                  <a:t>Найти</a:t>
                </a:r>
                <a:r>
                  <a:rPr lang="ru-RU" b="1" dirty="0"/>
                  <a:t>:</a:t>
                </a:r>
              </a:p>
              <a:p>
                <a:r>
                  <a:rPr lang="ru-RU" dirty="0" smtClean="0"/>
                  <a:t>Гамильтонов цикл</a:t>
                </a:r>
                <a:r>
                  <a:rPr lang="en-US" dirty="0" smtClean="0"/>
                  <a:t> </a:t>
                </a:r>
                <a:r>
                  <a:rPr lang="ru-RU" dirty="0" smtClean="0"/>
                  <a:t>наименьшего веса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92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52" y="1825624"/>
            <a:ext cx="3441859" cy="49851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pic>
        <p:nvPicPr>
          <p:cNvPr id="6" name="Picture 2" descr="http://tweakyourbiz.com/sales/files/sales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1816209"/>
            <a:ext cx="5378003" cy="50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7742152" cy="489070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ein</a:t>
            </a:r>
            <a:r>
              <a:rPr lang="en-US" dirty="0"/>
              <a:t> alter </a:t>
            </a:r>
            <a:r>
              <a:rPr lang="en-US" dirty="0" err="1" smtClean="0"/>
              <a:t>Commis</a:t>
            </a:r>
            <a:r>
              <a:rPr lang="en-US" dirty="0" smtClean="0"/>
              <a:t>-Voyageur</a:t>
            </a:r>
            <a:r>
              <a:rPr lang="ru-RU" dirty="0" smtClean="0"/>
              <a:t> (1832)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200" dirty="0" smtClean="0"/>
              <a:t>«</a:t>
            </a:r>
            <a:br>
              <a:rPr lang="ru-RU" sz="3200" dirty="0" smtClean="0"/>
            </a:br>
            <a:r>
              <a:rPr lang="ru-RU" sz="2000" dirty="0" smtClean="0"/>
              <a:t>Работа обязывает коммивояжёра бывать </a:t>
            </a:r>
            <a:r>
              <a:rPr lang="ru-RU" sz="2000" dirty="0"/>
              <a:t>то </a:t>
            </a:r>
            <a:r>
              <a:rPr lang="ru-RU" sz="2000" dirty="0" smtClean="0"/>
              <a:t>здесь, </a:t>
            </a:r>
            <a:r>
              <a:rPr lang="ru-RU" sz="2000" dirty="0"/>
              <a:t>то </a:t>
            </a:r>
            <a:r>
              <a:rPr lang="ru-RU" sz="2000" dirty="0" smtClean="0"/>
              <a:t>там, </a:t>
            </a:r>
            <a:br>
              <a:rPr lang="ru-RU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нет </a:t>
            </a:r>
            <a:r>
              <a:rPr lang="ru-RU" sz="2000" dirty="0" smtClean="0"/>
              <a:t>единой тактики, пригодной </a:t>
            </a:r>
            <a:r>
              <a:rPr lang="ru-RU" sz="2000" dirty="0"/>
              <a:t>во всех </a:t>
            </a:r>
            <a:r>
              <a:rPr lang="ru-RU" sz="2000" dirty="0" smtClean="0"/>
              <a:t>ситуациях. </a:t>
            </a:r>
            <a:endParaRPr lang="ru-RU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Путём </a:t>
            </a:r>
            <a:r>
              <a:rPr lang="ru-RU" sz="2000" dirty="0"/>
              <a:t>тщательного выбора и разделения маршрута можно выиграть так много времени, что, нам кажется, есть смысл дать наставление на сей счёт. </a:t>
            </a:r>
            <a:endParaRPr lang="ru-RU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Мы </a:t>
            </a:r>
            <a:r>
              <a:rPr lang="ru-RU" sz="2000" dirty="0"/>
              <a:t>считаем, что нельзя предложить более экономных маршрутов по Германии, чем указанные нами. Главное, о чём следует помнить — следует посещать как можно больше точек без возникновения необходимости возвращаться в уже </a:t>
            </a:r>
            <a:r>
              <a:rPr lang="ru-RU" sz="2000" dirty="0" smtClean="0"/>
              <a:t>пройденные.</a:t>
            </a:r>
            <a:br>
              <a:rPr lang="ru-RU" sz="2000" dirty="0" smtClean="0"/>
            </a:br>
            <a:r>
              <a:rPr lang="ru-RU" sz="3200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013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коммивояжёра</a:t>
            </a:r>
          </a:p>
        </p:txBody>
      </p:sp>
      <p:pic>
        <p:nvPicPr>
          <p:cNvPr id="3076" name="Picture 4" descr="http://upload.wikimedia.org/wikipedia/commons/c/c4/TSP_Deutschland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974"/>
            <a:ext cx="4459705" cy="47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tweakyourbiz.com/sales/files/sales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1816209"/>
            <a:ext cx="5378003" cy="50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Hassler</a:t>
            </a:r>
            <a:r>
              <a:rPr lang="en-US" dirty="0" smtClean="0"/>
              <a:t> Whitney (1934): </a:t>
            </a:r>
            <a:r>
              <a:rPr lang="en-US" i="1" dirty="0" smtClean="0"/>
              <a:t>48-states problem</a:t>
            </a:r>
            <a:endParaRPr lang="ru-RU" dirty="0"/>
          </a:p>
        </p:txBody>
      </p:sp>
      <p:pic>
        <p:nvPicPr>
          <p:cNvPr id="1026" name="Picture 2" descr="http://www.math.uwaterloo.ca/tsp/data/usa/img/newswee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32" y="2496748"/>
            <a:ext cx="7400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94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M. </a:t>
            </a:r>
            <a:r>
              <a:rPr lang="en-US" dirty="0" err="1" smtClean="0"/>
              <a:t>Padberg</a:t>
            </a:r>
            <a:r>
              <a:rPr lang="en-US" dirty="0" smtClean="0"/>
              <a:t>, G. </a:t>
            </a:r>
            <a:r>
              <a:rPr lang="en-US" dirty="0" err="1" smtClean="0"/>
              <a:t>Rinaldi</a:t>
            </a:r>
            <a:r>
              <a:rPr lang="ru-RU" dirty="0" smtClean="0"/>
              <a:t> (</a:t>
            </a:r>
            <a:r>
              <a:rPr lang="en-US" dirty="0" smtClean="0"/>
              <a:t>1987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r>
              <a:rPr lang="ru-RU" dirty="0" smtClean="0"/>
              <a:t> Маршрут по </a:t>
            </a:r>
            <a:r>
              <a:rPr lang="en-US" dirty="0" smtClean="0"/>
              <a:t>532</a:t>
            </a:r>
            <a:r>
              <a:rPr lang="ru-RU" dirty="0" smtClean="0"/>
              <a:t> городам США</a:t>
            </a:r>
            <a:endParaRPr lang="ru-RU" dirty="0"/>
          </a:p>
        </p:txBody>
      </p:sp>
      <p:pic>
        <p:nvPicPr>
          <p:cNvPr id="2050" name="Picture 2" descr="http://www.math.uwaterloo.ca/tsp/data/usa/img/att5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63" y="2390931"/>
            <a:ext cx="7001178" cy="44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62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ru-RU" dirty="0" smtClean="0"/>
              <a:t>коммивояжёра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D.L. Applegate et al.</a:t>
            </a:r>
            <a:r>
              <a:rPr lang="ru-RU" dirty="0" smtClean="0"/>
              <a:t> (</a:t>
            </a:r>
            <a:r>
              <a:rPr lang="en-US" dirty="0" smtClean="0"/>
              <a:t>1998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r>
              <a:rPr lang="ru-RU" dirty="0" smtClean="0"/>
              <a:t> Маршрут по </a:t>
            </a:r>
            <a:r>
              <a:rPr lang="en-US" dirty="0" smtClean="0"/>
              <a:t>13509</a:t>
            </a:r>
            <a:r>
              <a:rPr lang="ru-RU" dirty="0" smtClean="0"/>
              <a:t> городам США</a:t>
            </a:r>
            <a:endParaRPr lang="ru-RU" dirty="0"/>
          </a:p>
        </p:txBody>
      </p:sp>
      <p:pic>
        <p:nvPicPr>
          <p:cNvPr id="3074" name="Picture 2" descr="http://www.math.uwaterloo.ca/tsp/data/usa/img/odyss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56" y="2478595"/>
            <a:ext cx="7491473" cy="43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55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Задача коммивояжёра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ru-RU" dirty="0" smtClean="0"/>
              <a:t>не только «географическое» применение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4" name="Picture 2" descr="https://encrypted-tbn2.gstatic.com/images?q=tbn:ANd9GcShLP7WjbKqJ50dhqHgIilB2_cAGvMaSsC0rvLNXt0NYHQqB8x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89" y="3013363"/>
            <a:ext cx="380202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393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ru-RU" dirty="0" smtClean="0"/>
              <a:t>коммивояжёра</a:t>
            </a:r>
            <a:r>
              <a:rPr lang="en-US" dirty="0" smtClean="0"/>
              <a:t>: 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78" y="2837355"/>
            <a:ext cx="5661126" cy="37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6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о покрытии</a:t>
            </a:r>
            <a:r>
              <a:rPr lang="en-US" dirty="0" smtClean="0"/>
              <a:t> </a:t>
            </a:r>
            <a:r>
              <a:rPr lang="ru-RU" dirty="0" smtClean="0"/>
              <a:t>в матричной форме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1262" y="1825625"/>
                <a:ext cx="11289476" cy="4803776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Задана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ru-RU" dirty="0" smtClean="0"/>
                  <a:t>матрица без нулевых столбцов.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Строка матрицы </a:t>
                </a:r>
                <a:r>
                  <a:rPr lang="ru-RU" i="1" dirty="0" smtClean="0"/>
                  <a:t>покрывает</a:t>
                </a:r>
                <a:r>
                  <a:rPr lang="ru-RU" dirty="0" smtClean="0"/>
                  <a:t> столбец, если на их пересечении стоит «1».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i="1" dirty="0" smtClean="0"/>
                  <a:t>Покрытие</a:t>
                </a:r>
                <a:r>
                  <a:rPr lang="ru-RU" dirty="0" smtClean="0"/>
                  <a:t> матрицы — это подмножество строк, покрывающее все столбцы.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 smtClean="0"/>
                  <a:t>Задача о покрытии — это задача отыскания покрытия, имеющего минимально возможную мощность.</a:t>
                </a: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ru-RU" dirty="0" smtClean="0"/>
                  <a:t>Задача о взвешенном покрытии — когда строкам матрицы приписаны веса и нужно найти покрытие минимального веса.</a:t>
                </a:r>
                <a:r>
                  <a:rPr lang="ru-RU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62" y="1825625"/>
                <a:ext cx="11289476" cy="4803776"/>
              </a:xfrm>
              <a:blipFill rotWithShape="0">
                <a:blip r:embed="rId2"/>
                <a:stretch>
                  <a:fillRect l="-594" t="-760" r="-1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937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  <a:r>
              <a:rPr lang="en-US" dirty="0"/>
              <a:t>: </a:t>
            </a:r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30" y="2897746"/>
            <a:ext cx="5596044" cy="35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4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коммивояжёра: вариации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Метрическая ЗК (</a:t>
            </a:r>
            <a:r>
              <a:rPr lang="en-US" dirty="0"/>
              <a:t>Metric TSP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— веса рёбер графа удовлетворяют неравенству треугольника</a:t>
            </a:r>
          </a:p>
          <a:p>
            <a:r>
              <a:rPr lang="ru-RU" dirty="0"/>
              <a:t>Евклидова ЗК (</a:t>
            </a:r>
            <a:r>
              <a:rPr lang="en-US" dirty="0"/>
              <a:t>Euclidean TSP</a:t>
            </a:r>
            <a:r>
              <a:rPr lang="ru-RU" dirty="0"/>
              <a:t>) — вершины графа являются точками евклидова пространства, веса рёбер определяются евклидовыми расстояниями</a:t>
            </a:r>
          </a:p>
        </p:txBody>
      </p:sp>
    </p:spTree>
    <p:extLst>
      <p:ext uri="{BB962C8B-B14F-4D97-AF65-F5344CB8AC3E}">
        <p14:creationId xmlns:p14="http://schemas.microsoft.com/office/powerpoint/2010/main" val="1526666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Общая постановка задач оптимизации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 </a:t>
                </a:r>
                <a:endParaRPr lang="ru-RU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 smtClean="0"/>
                  <a:t> — заданное множество (область поиска)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— </a:t>
                </a:r>
                <a:r>
                  <a:rPr lang="ru-RU" dirty="0" smtClean="0"/>
                  <a:t>функция на множестве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Найти: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 smtClean="0"/>
                  <a:t>,</a:t>
                </a:r>
                <a:r>
                  <a:rPr lang="en-US" dirty="0" smtClean="0"/>
                  <a:t> </a:t>
                </a:r>
                <a:r>
                  <a:rPr lang="ru-RU" dirty="0" smtClean="0"/>
                  <a:t>такой, что</a:t>
                </a:r>
                <a:r>
                  <a:rPr lang="ru-RU" b="0" i="1" dirty="0" smtClean="0">
                    <a:latin typeface="Cambria Math"/>
                  </a:rPr>
                  <a:t/>
                </a:r>
                <a:br>
                  <a:rPr lang="ru-RU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/>
                            </a:rPr>
                            <m:t>∀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mr>
                    </m:m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58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Непрерывная оптимизация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Обычно: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— </a:t>
                </a:r>
                <a:r>
                  <a:rPr lang="ru-RU" dirty="0"/>
                  <a:t>числовое множество, метрическое пространство, 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выпуклая/непрерывная/гладкая </a:t>
                </a:r>
                <a:r>
                  <a:rPr lang="ru-RU" dirty="0" smtClean="0"/>
                  <a:t>функция</a:t>
                </a:r>
              </a:p>
              <a:p>
                <a:r>
                  <a:rPr lang="ru-RU" dirty="0" smtClean="0"/>
                  <a:t>Выгодные особенности:</a:t>
                </a:r>
                <a:endParaRPr lang="ru-RU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ru-RU" dirty="0" smtClean="0"/>
                  <a:t> часто задаются явно</a:t>
                </a:r>
              </a:p>
              <a:p>
                <a:pPr lvl="1"/>
                <a:r>
                  <a:rPr lang="ru-RU" dirty="0" smtClean="0"/>
                  <a:t>По множеству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можно «непрерывно перемещаться»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66" y="4536126"/>
            <a:ext cx="3462408" cy="225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27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Дискретная оптимизация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dirty="0" smtClean="0"/>
                  <a:t>Особенност</a:t>
                </a:r>
                <a:r>
                  <a:rPr lang="ru-RU" b="1" dirty="0"/>
                  <a:t>ь</a:t>
                </a:r>
                <a:r>
                  <a:rPr lang="ru-RU" b="1" dirty="0" smtClean="0"/>
                  <a:t>:</a:t>
                </a:r>
              </a:p>
              <a:p>
                <a:r>
                  <a:rPr lang="ru-RU" dirty="0" smtClean="0"/>
                  <a:t>Множество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конечно или </a:t>
                </a:r>
                <a:r>
                  <a:rPr lang="ru-RU" dirty="0" err="1" smtClean="0"/>
                  <a:t>счётно</a:t>
                </a:r>
                <a:endParaRPr lang="ru-RU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Трудности:</a:t>
                </a:r>
              </a:p>
              <a:p>
                <a:r>
                  <a:rPr lang="ru-RU" dirty="0" smtClean="0"/>
                  <a:t>Нельзя «сдвинуться на сколь угодно малое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 smtClean="0"/>
                  <a:t>»</a:t>
                </a:r>
                <a:r>
                  <a:rPr lang="ru-RU" dirty="0"/>
                  <a:t> </a:t>
                </a:r>
                <a:r>
                  <a:rPr lang="ru-RU" dirty="0" smtClean="0"/>
                  <a:t>при поиске</a:t>
                </a:r>
              </a:p>
              <a:p>
                <a:r>
                  <a:rPr lang="ru-RU" dirty="0" smtClean="0"/>
                  <a:t>Множество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может быть сложно</a:t>
                </a:r>
                <a:r>
                  <a:rPr lang="en-US" dirty="0" smtClean="0"/>
                  <a:t>/</a:t>
                </a:r>
                <a:r>
                  <a:rPr lang="ru-RU" dirty="0" smtClean="0"/>
                  <a:t>неявно задано</a:t>
                </a:r>
              </a:p>
              <a:p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</m:oMath>
                </a14:m>
                <a:r>
                  <a:rPr lang="ru-RU" dirty="0"/>
                  <a:t>, как правило, задана </a:t>
                </a:r>
                <a:r>
                  <a:rPr lang="ru-RU" dirty="0" smtClean="0"/>
                  <a:t>неявно, её вычисление в точке требует времени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5479"/>
              </a:xfrm>
              <a:blipFill rotWithShape="0">
                <a:blip r:embed="rId3"/>
                <a:stretch>
                  <a:fillRect l="-1217" t="-2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819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курса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Рассмотреть </a:t>
            </a:r>
            <a:r>
              <a:rPr lang="ru-RU" i="1" dirty="0" smtClean="0"/>
              <a:t>точные алгоритмы</a:t>
            </a:r>
            <a:r>
              <a:rPr lang="ru-RU" dirty="0" smtClean="0"/>
              <a:t> решения классических задач</a:t>
            </a:r>
          </a:p>
          <a:p>
            <a:pPr lvl="1"/>
            <a:r>
              <a:rPr lang="ru-RU" dirty="0" smtClean="0"/>
              <a:t>Доказать корректность</a:t>
            </a:r>
          </a:p>
          <a:p>
            <a:pPr lvl="1"/>
            <a:r>
              <a:rPr lang="ru-RU" dirty="0" smtClean="0"/>
              <a:t>Затронуть особенности реализации</a:t>
            </a:r>
          </a:p>
          <a:p>
            <a:pPr lvl="1"/>
            <a:r>
              <a:rPr lang="ru-RU" dirty="0" smtClean="0"/>
              <a:t>Выявить узкие места</a:t>
            </a:r>
          </a:p>
          <a:p>
            <a:r>
              <a:rPr lang="ru-RU" dirty="0" smtClean="0"/>
              <a:t>Рассмотреть </a:t>
            </a:r>
            <a:r>
              <a:rPr lang="ru-RU" i="1" dirty="0" smtClean="0"/>
              <a:t>эвристики</a:t>
            </a:r>
            <a:r>
              <a:rPr lang="ru-RU" dirty="0" smtClean="0"/>
              <a:t>, полезные при решении широкого класса задач</a:t>
            </a:r>
          </a:p>
          <a:p>
            <a:pPr lvl="1"/>
            <a:r>
              <a:rPr lang="ru-RU" dirty="0" smtClean="0"/>
              <a:t>Доказать теоремы о качестве некоторых эвристик</a:t>
            </a:r>
          </a:p>
          <a:p>
            <a:pPr lvl="1"/>
            <a:r>
              <a:rPr lang="ru-RU" dirty="0" smtClean="0"/>
              <a:t>Рассмотреть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82942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</a:t>
            </a:r>
            <a:r>
              <a:rPr lang="ru-RU" dirty="0" smtClean="0"/>
              <a:t>покрытии: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Выбрать минимальное число вопросов на экзамене, охватывающее все нужные темы.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Показать рекламный ролик в социальной сети минимально возможному числу участников группы, но так, чтобы слухи о нём распространились </a:t>
            </a:r>
            <a:r>
              <a:rPr lang="ru-RU" dirty="0"/>
              <a:t>в</a:t>
            </a:r>
            <a:r>
              <a:rPr lang="ru-RU" dirty="0" smtClean="0"/>
              <a:t>о всей группе.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Набрать команду специалистов для решения задачи, требующей знания нескольких областей, так, чтобы расходы на зарплату были минимальны.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4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Задача о </a:t>
            </a:r>
            <a:r>
              <a:rPr lang="ru-RU" sz="4200" dirty="0" smtClean="0"/>
              <a:t>вершинном покрытии (</a:t>
            </a:r>
            <a:r>
              <a:rPr lang="en-US" sz="4200" dirty="0" smtClean="0"/>
              <a:t>vertex </a:t>
            </a:r>
            <a:r>
              <a:rPr lang="en-US" sz="4200" dirty="0"/>
              <a:t>cover</a:t>
            </a:r>
            <a:r>
              <a:rPr lang="ru-RU" sz="4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Дано:</a:t>
                </a:r>
              </a:p>
              <a:p>
                <a:r>
                  <a:rPr lang="ru-RU" dirty="0" smtClean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Найти:</a:t>
                </a:r>
              </a:p>
              <a:p>
                <a:r>
                  <a:rPr lang="ru-RU" dirty="0"/>
                  <a:t>Такое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такая, что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6312025" y="4248512"/>
            <a:ext cx="4036741" cy="2088232"/>
            <a:chOff x="4788024" y="4248512"/>
            <a:chExt cx="4036741" cy="2088232"/>
          </a:xfrm>
        </p:grpSpPr>
        <p:sp>
          <p:nvSpPr>
            <p:cNvPr id="5" name="Овал 4"/>
            <p:cNvSpPr/>
            <p:nvPr/>
          </p:nvSpPr>
          <p:spPr>
            <a:xfrm>
              <a:off x="8680749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44645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/>
            <p:cNvSpPr/>
            <p:nvPr/>
          </p:nvSpPr>
          <p:spPr>
            <a:xfrm>
              <a:off x="8680749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" name="Прямая соединительная линия 7"/>
            <p:cNvCxnSpPr>
              <a:stCxn id="7" idx="2"/>
              <a:endCxn id="6" idx="6"/>
            </p:cNvCxnSpPr>
            <p:nvPr/>
          </p:nvCxnSpPr>
          <p:spPr>
            <a:xfrm flipH="1">
              <a:off x="7888661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>
              <a:stCxn id="5" idx="4"/>
              <a:endCxn id="7" idx="0"/>
            </p:cNvCxnSpPr>
            <p:nvPr/>
          </p:nvCxnSpPr>
          <p:spPr>
            <a:xfrm>
              <a:off x="8752757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/>
            <p:cNvSpPr/>
            <p:nvPr/>
          </p:nvSpPr>
          <p:spPr>
            <a:xfrm>
              <a:off x="7744645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6808541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744645" y="424851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6808541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872437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/>
            <p:cNvCxnSpPr>
              <a:stCxn id="12" idx="4"/>
              <a:endCxn id="10" idx="0"/>
            </p:cNvCxnSpPr>
            <p:nvPr/>
          </p:nvCxnSpPr>
          <p:spPr>
            <a:xfrm>
              <a:off x="7816653" y="4392528"/>
              <a:ext cx="0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12" idx="5"/>
              <a:endCxn id="5" idx="1"/>
            </p:cNvCxnSpPr>
            <p:nvPr/>
          </p:nvCxnSpPr>
          <p:spPr>
            <a:xfrm>
              <a:off x="7867570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12" idx="3"/>
              <a:endCxn id="11" idx="7"/>
            </p:cNvCxnSpPr>
            <p:nvPr/>
          </p:nvCxnSpPr>
          <p:spPr>
            <a:xfrm flipH="1">
              <a:off x="6931466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stCxn id="11" idx="3"/>
              <a:endCxn id="14" idx="7"/>
            </p:cNvCxnSpPr>
            <p:nvPr/>
          </p:nvCxnSpPr>
          <p:spPr>
            <a:xfrm flipH="1">
              <a:off x="5995362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14" idx="6"/>
              <a:endCxn id="13" idx="2"/>
            </p:cNvCxnSpPr>
            <p:nvPr/>
          </p:nvCxnSpPr>
          <p:spPr>
            <a:xfrm>
              <a:off x="6016453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13" idx="0"/>
              <a:endCxn id="11" idx="4"/>
            </p:cNvCxnSpPr>
            <p:nvPr/>
          </p:nvCxnSpPr>
          <p:spPr>
            <a:xfrm flipV="1">
              <a:off x="6880549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13" idx="6"/>
              <a:endCxn id="6" idx="2"/>
            </p:cNvCxnSpPr>
            <p:nvPr/>
          </p:nvCxnSpPr>
          <p:spPr>
            <a:xfrm>
              <a:off x="6952557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10" idx="4"/>
              <a:endCxn id="6" idx="0"/>
            </p:cNvCxnSpPr>
            <p:nvPr/>
          </p:nvCxnSpPr>
          <p:spPr>
            <a:xfrm>
              <a:off x="7816653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10" idx="3"/>
              <a:endCxn id="13" idx="7"/>
            </p:cNvCxnSpPr>
            <p:nvPr/>
          </p:nvCxnSpPr>
          <p:spPr>
            <a:xfrm flipH="1">
              <a:off x="6931466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Овал 23"/>
            <p:cNvSpPr/>
            <p:nvPr/>
          </p:nvSpPr>
          <p:spPr>
            <a:xfrm>
              <a:off x="4788024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5" name="Прямая соединительная линия 24"/>
            <p:cNvCxnSpPr>
              <a:stCxn id="24" idx="6"/>
              <a:endCxn id="14" idx="2"/>
            </p:cNvCxnSpPr>
            <p:nvPr/>
          </p:nvCxnSpPr>
          <p:spPr>
            <a:xfrm>
              <a:off x="4932040" y="6264736"/>
              <a:ext cx="94039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Овал 25"/>
            <p:cNvSpPr/>
            <p:nvPr/>
          </p:nvSpPr>
          <p:spPr>
            <a:xfrm>
              <a:off x="5410870" y="532863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84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Задача о </a:t>
            </a:r>
            <a:r>
              <a:rPr lang="ru-RU" sz="4200" dirty="0" smtClean="0"/>
              <a:t>вершинном покрытии (</a:t>
            </a:r>
            <a:r>
              <a:rPr lang="en-US" sz="4200" dirty="0" smtClean="0"/>
              <a:t>vertex </a:t>
            </a:r>
            <a:r>
              <a:rPr lang="en-US" sz="4200" dirty="0"/>
              <a:t>cover</a:t>
            </a:r>
            <a:r>
              <a:rPr lang="ru-RU" sz="4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Дано:</a:t>
                </a:r>
              </a:p>
              <a:p>
                <a:r>
                  <a:rPr lang="ru-RU" dirty="0" smtClean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Найти:</a:t>
                </a:r>
              </a:p>
              <a:p>
                <a:r>
                  <a:rPr lang="ru-RU" dirty="0" smtClean="0"/>
                  <a:t>Такое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ru-RU" dirty="0" smtClean="0"/>
                  <a:t>такая, 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 smtClean="0"/>
                  <a:t>.</a:t>
                </a:r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6312025" y="4248512"/>
            <a:ext cx="4036741" cy="2088232"/>
            <a:chOff x="4788024" y="4248512"/>
            <a:chExt cx="4036741" cy="2088232"/>
          </a:xfrm>
        </p:grpSpPr>
        <p:sp>
          <p:nvSpPr>
            <p:cNvPr id="5" name="Овал 4"/>
            <p:cNvSpPr/>
            <p:nvPr/>
          </p:nvSpPr>
          <p:spPr>
            <a:xfrm>
              <a:off x="8680749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44645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/>
            <p:cNvSpPr/>
            <p:nvPr/>
          </p:nvSpPr>
          <p:spPr>
            <a:xfrm>
              <a:off x="8680749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" name="Прямая соединительная линия 7"/>
            <p:cNvCxnSpPr>
              <a:stCxn id="7" idx="2"/>
              <a:endCxn id="6" idx="6"/>
            </p:cNvCxnSpPr>
            <p:nvPr/>
          </p:nvCxnSpPr>
          <p:spPr>
            <a:xfrm flipH="1">
              <a:off x="7888661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>
              <a:stCxn id="5" idx="4"/>
              <a:endCxn id="7" idx="0"/>
            </p:cNvCxnSpPr>
            <p:nvPr/>
          </p:nvCxnSpPr>
          <p:spPr>
            <a:xfrm>
              <a:off x="8752757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/>
            <p:cNvSpPr/>
            <p:nvPr/>
          </p:nvSpPr>
          <p:spPr>
            <a:xfrm>
              <a:off x="7744645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6808541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744645" y="4248512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6808541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872437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/>
            <p:cNvCxnSpPr>
              <a:stCxn id="12" idx="4"/>
              <a:endCxn id="10" idx="0"/>
            </p:cNvCxnSpPr>
            <p:nvPr/>
          </p:nvCxnSpPr>
          <p:spPr>
            <a:xfrm>
              <a:off x="7816653" y="4392528"/>
              <a:ext cx="0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12" idx="5"/>
              <a:endCxn id="5" idx="1"/>
            </p:cNvCxnSpPr>
            <p:nvPr/>
          </p:nvCxnSpPr>
          <p:spPr>
            <a:xfrm>
              <a:off x="7867570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12" idx="3"/>
              <a:endCxn id="11" idx="7"/>
            </p:cNvCxnSpPr>
            <p:nvPr/>
          </p:nvCxnSpPr>
          <p:spPr>
            <a:xfrm flipH="1">
              <a:off x="6931466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stCxn id="11" idx="3"/>
              <a:endCxn id="14" idx="7"/>
            </p:cNvCxnSpPr>
            <p:nvPr/>
          </p:nvCxnSpPr>
          <p:spPr>
            <a:xfrm flipH="1">
              <a:off x="5995362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14" idx="6"/>
              <a:endCxn id="13" idx="2"/>
            </p:cNvCxnSpPr>
            <p:nvPr/>
          </p:nvCxnSpPr>
          <p:spPr>
            <a:xfrm>
              <a:off x="6016453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13" idx="0"/>
              <a:endCxn id="11" idx="4"/>
            </p:cNvCxnSpPr>
            <p:nvPr/>
          </p:nvCxnSpPr>
          <p:spPr>
            <a:xfrm flipV="1">
              <a:off x="6880549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13" idx="6"/>
              <a:endCxn id="6" idx="2"/>
            </p:cNvCxnSpPr>
            <p:nvPr/>
          </p:nvCxnSpPr>
          <p:spPr>
            <a:xfrm>
              <a:off x="6952557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10" idx="4"/>
              <a:endCxn id="6" idx="0"/>
            </p:cNvCxnSpPr>
            <p:nvPr/>
          </p:nvCxnSpPr>
          <p:spPr>
            <a:xfrm>
              <a:off x="7816653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10" idx="3"/>
              <a:endCxn id="13" idx="7"/>
            </p:cNvCxnSpPr>
            <p:nvPr/>
          </p:nvCxnSpPr>
          <p:spPr>
            <a:xfrm flipH="1">
              <a:off x="6931466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Овал 23"/>
            <p:cNvSpPr/>
            <p:nvPr/>
          </p:nvSpPr>
          <p:spPr>
            <a:xfrm>
              <a:off x="4788024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5" name="Прямая соединительная линия 24"/>
            <p:cNvCxnSpPr>
              <a:stCxn id="24" idx="6"/>
              <a:endCxn id="14" idx="2"/>
            </p:cNvCxnSpPr>
            <p:nvPr/>
          </p:nvCxnSpPr>
          <p:spPr>
            <a:xfrm>
              <a:off x="4932040" y="6264736"/>
              <a:ext cx="94039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Овал 25"/>
            <p:cNvSpPr/>
            <p:nvPr/>
          </p:nvSpPr>
          <p:spPr>
            <a:xfrm>
              <a:off x="5410870" y="532863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0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Кратчайший путь </a:t>
            </a:r>
            <a:r>
              <a:rPr lang="en-US" dirty="0" smtClean="0"/>
              <a:t>(shortest path)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 smtClean="0"/>
                  <a:t>Дано:</a:t>
                </a:r>
              </a:p>
              <a:p>
                <a:r>
                  <a:rPr lang="ru-RU" dirty="0" smtClean="0"/>
                  <a:t>Орграф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ru-RU" dirty="0" smtClean="0"/>
                  <a:t>Весовая функция на рёбрах: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r>
                  <a:rPr lang="ru-RU" dirty="0" smtClean="0"/>
                  <a:t>Вершины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Найти:</a:t>
                </a:r>
              </a:p>
              <a:p>
                <a:r>
                  <a:rPr lang="ru-RU" dirty="0" smtClean="0"/>
                  <a:t>Путь </a:t>
                </a:r>
                <a:r>
                  <a:rPr lang="ru-RU" dirty="0"/>
                  <a:t>с наименьшим весом </a:t>
                </a:r>
                <a:r>
                  <a:rPr lang="ru-RU" dirty="0" smtClean="0"/>
                  <a:t>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>(вес пути равен сумме весов рёбер).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75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большого графа: дороги США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=24 000 000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=58 000 000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86" y="2625939"/>
            <a:ext cx="6627807" cy="4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3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993</Words>
  <Application>Microsoft Office PowerPoint</Application>
  <PresentationFormat>Widescreen</PresentationFormat>
  <Paragraphs>225</Paragraphs>
  <Slides>45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Тема Office</vt:lpstr>
      <vt:lpstr>Дискретная оптимизация МФТИ, весна 2016</vt:lpstr>
      <vt:lpstr>Комбинаторная оптимизация МФТИ, весна 2016</vt:lpstr>
      <vt:lpstr>Задача о покрытии (set cover)</vt:lpstr>
      <vt:lpstr>Задача о покрытии в матричной форме</vt:lpstr>
      <vt:lpstr>Задача о покрытии: приложения</vt:lpstr>
      <vt:lpstr>Задача о вершинном покрытии (vertex cover)</vt:lpstr>
      <vt:lpstr>Задача о вершинном покрытии (vertex cover)</vt:lpstr>
      <vt:lpstr>Кратчайший путь (shortest path)</vt:lpstr>
      <vt:lpstr>Пример большого графа: дороги США</vt:lpstr>
      <vt:lpstr>Алгоритм Дейкстры… работает долго</vt:lpstr>
      <vt:lpstr>А пользователям нужно быстро…</vt:lpstr>
      <vt:lpstr>Нужны алгоритмы намного быстрее Дейкстры,  и эти алгоритмы (прикладные) есть</vt:lpstr>
      <vt:lpstr>Задача о минимальном остовном дереве (minimal spanning tree, MST)</vt:lpstr>
      <vt:lpstr>Задача о максимальном паросочетании (maximum matching)</vt:lpstr>
      <vt:lpstr>Задача о максимальном паросочетании (maximum matching)</vt:lpstr>
      <vt:lpstr>Задачи о паросочетании</vt:lpstr>
      <vt:lpstr>Задача о назначениях (assignment problem)</vt:lpstr>
      <vt:lpstr>Построение расписаний (Scheduling)</vt:lpstr>
      <vt:lpstr>Построение расписаний (Scheduling)</vt:lpstr>
      <vt:lpstr>Упаковка в контейнеры (bin packing)</vt:lpstr>
      <vt:lpstr>Упаковка в контейнеры (bin packing)</vt:lpstr>
      <vt:lpstr>Задача о рюкзаке (knapsack)</vt:lpstr>
      <vt:lpstr>Задача о 0,1-рюкзаке (knapsack)</vt:lpstr>
      <vt:lpstr>Задачи о потоках</vt:lpstr>
      <vt:lpstr>Задача о максимальном потоке  (maximum flow, MAX-FLOW)</vt:lpstr>
      <vt:lpstr>Задача о максимальном потоке</vt:lpstr>
      <vt:lpstr>Задача о максимальном потоке</vt:lpstr>
      <vt:lpstr>Задача о потоке наименьшей стоимости (minimum-cost flow)</vt:lpstr>
      <vt:lpstr>Задачи о многопродуктовых потоках (multi-commodity flow)</vt:lpstr>
      <vt:lpstr>Транспортная задача (задача Хичкока, Hitchcock)</vt:lpstr>
      <vt:lpstr>PowerPoint Presentation</vt:lpstr>
      <vt:lpstr>Задача коммивояжёра (Travelling Salesman Problem, TSP)</vt:lpstr>
      <vt:lpstr>Задача коммивояжёра</vt:lpstr>
      <vt:lpstr>Задача коммивояжёра</vt:lpstr>
      <vt:lpstr>Задача коммивояжёра</vt:lpstr>
      <vt:lpstr>Задача коммивояжёра</vt:lpstr>
      <vt:lpstr>Задача коммивояжёра</vt:lpstr>
      <vt:lpstr>Задача коммивояжёра:  не только «географическое» применение</vt:lpstr>
      <vt:lpstr>Задача коммивояжёра: пример</vt:lpstr>
      <vt:lpstr>Задача коммивояжёра: пример</vt:lpstr>
      <vt:lpstr>Задача коммивояжёра: вариации</vt:lpstr>
      <vt:lpstr>Общая постановка задач оптимизации</vt:lpstr>
      <vt:lpstr>Непрерывная оптимизация</vt:lpstr>
      <vt:lpstr>Дискретная оптимизация</vt:lpstr>
      <vt:lpstr>Цели курса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Дискретная оптимизация весна 2013</dc:title>
  <dc:creator>Alex Dainiak</dc:creator>
  <cp:lastModifiedBy>Alex Dainiak</cp:lastModifiedBy>
  <cp:revision>84</cp:revision>
  <dcterms:created xsi:type="dcterms:W3CDTF">2013-02-19T05:25:38Z</dcterms:created>
  <dcterms:modified xsi:type="dcterms:W3CDTF">2016-02-12T14:38:26Z</dcterms:modified>
</cp:coreProperties>
</file>